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74"/>
  </p:normalViewPr>
  <p:slideViewPr>
    <p:cSldViewPr snapToGrid="0" snapToObjects="1">
      <p:cViewPr varScale="1">
        <p:scale>
          <a:sx n="131" d="100"/>
          <a:sy n="131" d="100"/>
        </p:scale>
        <p:origin x="37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8637CA-4A3E-AF40-B1EB-F3B6D658F089}" type="datetimeFigureOut">
              <a:rPr lang="en-US" smtClean="0"/>
              <a:t>12/12/16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D1CB51-5CAC-8D4C-BCCC-6C1322FC4889}" type="slidenum">
              <a:rPr lang="en-US" smtClean="0"/>
              <a:t>‹#›</a:t>
            </a:fld>
            <a:endParaRPr lang="en-US"/>
          </a:p>
        </p:txBody>
      </p:sp>
    </p:spTree>
    <p:extLst>
      <p:ext uri="{BB962C8B-B14F-4D97-AF65-F5344CB8AC3E}">
        <p14:creationId xmlns:p14="http://schemas.microsoft.com/office/powerpoint/2010/main" val="342531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987C482-7BDA-3A41-971F-E2E092B49A5E}" type="slidenum">
              <a:rPr lang="en-US" smtClean="0"/>
              <a:t>1</a:t>
            </a:fld>
            <a:endParaRPr lang="en-US"/>
          </a:p>
        </p:txBody>
      </p:sp>
    </p:spTree>
    <p:extLst>
      <p:ext uri="{BB962C8B-B14F-4D97-AF65-F5344CB8AC3E}">
        <p14:creationId xmlns:p14="http://schemas.microsoft.com/office/powerpoint/2010/main" val="9797901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987C482-7BDA-3A41-971F-E2E092B49A5E}" type="slidenum">
              <a:rPr lang="en-US" smtClean="0"/>
              <a:t>2</a:t>
            </a:fld>
            <a:endParaRPr lang="en-US"/>
          </a:p>
        </p:txBody>
      </p:sp>
    </p:spTree>
    <p:extLst>
      <p:ext uri="{BB962C8B-B14F-4D97-AF65-F5344CB8AC3E}">
        <p14:creationId xmlns:p14="http://schemas.microsoft.com/office/powerpoint/2010/main" val="13314577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987C482-7BDA-3A41-971F-E2E092B49A5E}" type="slidenum">
              <a:rPr lang="en-US" smtClean="0"/>
              <a:t>10</a:t>
            </a:fld>
            <a:endParaRPr lang="en-US"/>
          </a:p>
        </p:txBody>
      </p:sp>
    </p:spTree>
    <p:extLst>
      <p:ext uri="{BB962C8B-B14F-4D97-AF65-F5344CB8AC3E}">
        <p14:creationId xmlns:p14="http://schemas.microsoft.com/office/powerpoint/2010/main" val="13008225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C8E4220-3124-0B4F-A589-3D7046A46828}" type="datetimeFigureOut">
              <a:rPr lang="en-US" smtClean="0"/>
              <a:t>12/12/16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FB8BC0-35E2-A34E-91C0-3DE3BE82C4CC}" type="slidenum">
              <a:rPr lang="en-US" smtClean="0"/>
              <a:t>‹#›</a:t>
            </a:fld>
            <a:endParaRPr lang="en-US"/>
          </a:p>
        </p:txBody>
      </p:sp>
    </p:spTree>
    <p:extLst>
      <p:ext uri="{BB962C8B-B14F-4D97-AF65-F5344CB8AC3E}">
        <p14:creationId xmlns:p14="http://schemas.microsoft.com/office/powerpoint/2010/main" val="16456518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C8E4220-3124-0B4F-A589-3D7046A46828}" type="datetimeFigureOut">
              <a:rPr lang="en-US" smtClean="0"/>
              <a:t>12/12/16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FB8BC0-35E2-A34E-91C0-3DE3BE82C4CC}" type="slidenum">
              <a:rPr lang="en-US" smtClean="0"/>
              <a:t>‹#›</a:t>
            </a:fld>
            <a:endParaRPr lang="en-US"/>
          </a:p>
        </p:txBody>
      </p:sp>
    </p:spTree>
    <p:extLst>
      <p:ext uri="{BB962C8B-B14F-4D97-AF65-F5344CB8AC3E}">
        <p14:creationId xmlns:p14="http://schemas.microsoft.com/office/powerpoint/2010/main" val="20428781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C8E4220-3124-0B4F-A589-3D7046A46828}" type="datetimeFigureOut">
              <a:rPr lang="en-US" smtClean="0"/>
              <a:t>12/12/16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FB8BC0-35E2-A34E-91C0-3DE3BE82C4CC}" type="slidenum">
              <a:rPr lang="en-US" smtClean="0"/>
              <a:t>‹#›</a:t>
            </a:fld>
            <a:endParaRPr lang="en-US"/>
          </a:p>
        </p:txBody>
      </p:sp>
    </p:spTree>
    <p:extLst>
      <p:ext uri="{BB962C8B-B14F-4D97-AF65-F5344CB8AC3E}">
        <p14:creationId xmlns:p14="http://schemas.microsoft.com/office/powerpoint/2010/main" val="683728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C8E4220-3124-0B4F-A589-3D7046A46828}" type="datetimeFigureOut">
              <a:rPr lang="en-US" smtClean="0"/>
              <a:t>12/12/16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FB8BC0-35E2-A34E-91C0-3DE3BE82C4CC}" type="slidenum">
              <a:rPr lang="en-US" smtClean="0"/>
              <a:t>‹#›</a:t>
            </a:fld>
            <a:endParaRPr lang="en-US"/>
          </a:p>
        </p:txBody>
      </p:sp>
    </p:spTree>
    <p:extLst>
      <p:ext uri="{BB962C8B-B14F-4D97-AF65-F5344CB8AC3E}">
        <p14:creationId xmlns:p14="http://schemas.microsoft.com/office/powerpoint/2010/main" val="428882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C8E4220-3124-0B4F-A589-3D7046A46828}" type="datetimeFigureOut">
              <a:rPr lang="en-US" smtClean="0"/>
              <a:t>12/12/16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FB8BC0-35E2-A34E-91C0-3DE3BE82C4CC}" type="slidenum">
              <a:rPr lang="en-US" smtClean="0"/>
              <a:t>‹#›</a:t>
            </a:fld>
            <a:endParaRPr lang="en-US"/>
          </a:p>
        </p:txBody>
      </p:sp>
    </p:spTree>
    <p:extLst>
      <p:ext uri="{BB962C8B-B14F-4D97-AF65-F5344CB8AC3E}">
        <p14:creationId xmlns:p14="http://schemas.microsoft.com/office/powerpoint/2010/main" val="567204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C8E4220-3124-0B4F-A589-3D7046A46828}" type="datetimeFigureOut">
              <a:rPr lang="en-US" smtClean="0"/>
              <a:t>12/12/16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FB8BC0-35E2-A34E-91C0-3DE3BE82C4CC}" type="slidenum">
              <a:rPr lang="en-US" smtClean="0"/>
              <a:t>‹#›</a:t>
            </a:fld>
            <a:endParaRPr lang="en-US"/>
          </a:p>
        </p:txBody>
      </p:sp>
    </p:spTree>
    <p:extLst>
      <p:ext uri="{BB962C8B-B14F-4D97-AF65-F5344CB8AC3E}">
        <p14:creationId xmlns:p14="http://schemas.microsoft.com/office/powerpoint/2010/main" val="321097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C8E4220-3124-0B4F-A589-3D7046A46828}" type="datetimeFigureOut">
              <a:rPr lang="en-US" smtClean="0"/>
              <a:t>12/12/16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FB8BC0-35E2-A34E-91C0-3DE3BE82C4CC}" type="slidenum">
              <a:rPr lang="en-US" smtClean="0"/>
              <a:t>‹#›</a:t>
            </a:fld>
            <a:endParaRPr lang="en-US"/>
          </a:p>
        </p:txBody>
      </p:sp>
    </p:spTree>
    <p:extLst>
      <p:ext uri="{BB962C8B-B14F-4D97-AF65-F5344CB8AC3E}">
        <p14:creationId xmlns:p14="http://schemas.microsoft.com/office/powerpoint/2010/main" val="537985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C8E4220-3124-0B4F-A589-3D7046A46828}" type="datetimeFigureOut">
              <a:rPr lang="en-US" smtClean="0"/>
              <a:t>12/12/16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FB8BC0-35E2-A34E-91C0-3DE3BE82C4CC}" type="slidenum">
              <a:rPr lang="en-US" smtClean="0"/>
              <a:t>‹#›</a:t>
            </a:fld>
            <a:endParaRPr lang="en-US"/>
          </a:p>
        </p:txBody>
      </p:sp>
    </p:spTree>
    <p:extLst>
      <p:ext uri="{BB962C8B-B14F-4D97-AF65-F5344CB8AC3E}">
        <p14:creationId xmlns:p14="http://schemas.microsoft.com/office/powerpoint/2010/main" val="100891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8E4220-3124-0B4F-A589-3D7046A46828}" type="datetimeFigureOut">
              <a:rPr lang="en-US" smtClean="0"/>
              <a:t>12/12/16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FB8BC0-35E2-A34E-91C0-3DE3BE82C4CC}" type="slidenum">
              <a:rPr lang="en-US" smtClean="0"/>
              <a:t>‹#›</a:t>
            </a:fld>
            <a:endParaRPr lang="en-US"/>
          </a:p>
        </p:txBody>
      </p:sp>
    </p:spTree>
    <p:extLst>
      <p:ext uri="{BB962C8B-B14F-4D97-AF65-F5344CB8AC3E}">
        <p14:creationId xmlns:p14="http://schemas.microsoft.com/office/powerpoint/2010/main" val="1323246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C8E4220-3124-0B4F-A589-3D7046A46828}" type="datetimeFigureOut">
              <a:rPr lang="en-US" smtClean="0"/>
              <a:t>12/12/16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FB8BC0-35E2-A34E-91C0-3DE3BE82C4CC}" type="slidenum">
              <a:rPr lang="en-US" smtClean="0"/>
              <a:t>‹#›</a:t>
            </a:fld>
            <a:endParaRPr lang="en-US"/>
          </a:p>
        </p:txBody>
      </p:sp>
    </p:spTree>
    <p:extLst>
      <p:ext uri="{BB962C8B-B14F-4D97-AF65-F5344CB8AC3E}">
        <p14:creationId xmlns:p14="http://schemas.microsoft.com/office/powerpoint/2010/main" val="4624536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C8E4220-3124-0B4F-A589-3D7046A46828}" type="datetimeFigureOut">
              <a:rPr lang="en-US" smtClean="0"/>
              <a:t>12/12/16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FB8BC0-35E2-A34E-91C0-3DE3BE82C4CC}" type="slidenum">
              <a:rPr lang="en-US" smtClean="0"/>
              <a:t>‹#›</a:t>
            </a:fld>
            <a:endParaRPr lang="en-US"/>
          </a:p>
        </p:txBody>
      </p:sp>
    </p:spTree>
    <p:extLst>
      <p:ext uri="{BB962C8B-B14F-4D97-AF65-F5344CB8AC3E}">
        <p14:creationId xmlns:p14="http://schemas.microsoft.com/office/powerpoint/2010/main" val="71475688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8E4220-3124-0B4F-A589-3D7046A46828}" type="datetimeFigureOut">
              <a:rPr lang="en-US" smtClean="0"/>
              <a:t>12/12/16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FB8BC0-35E2-A34E-91C0-3DE3BE82C4CC}" type="slidenum">
              <a:rPr lang="en-US" smtClean="0"/>
              <a:t>‹#›</a:t>
            </a:fld>
            <a:endParaRPr lang="en-US"/>
          </a:p>
        </p:txBody>
      </p:sp>
    </p:spTree>
    <p:extLst>
      <p:ext uri="{BB962C8B-B14F-4D97-AF65-F5344CB8AC3E}">
        <p14:creationId xmlns:p14="http://schemas.microsoft.com/office/powerpoint/2010/main" val="6576186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Introduction to Security</a:t>
            </a:r>
            <a:endParaRPr lang="en-US" dirty="0"/>
          </a:p>
        </p:txBody>
      </p:sp>
      <p:sp>
        <p:nvSpPr>
          <p:cNvPr id="3" name="Subtitle 2"/>
          <p:cNvSpPr>
            <a:spLocks noGrp="1"/>
          </p:cNvSpPr>
          <p:nvPr>
            <p:ph type="subTitle" idx="1"/>
          </p:nvPr>
        </p:nvSpPr>
        <p:spPr/>
        <p:txBody>
          <a:bodyPr/>
          <a:lstStyle/>
          <a:p>
            <a:r>
              <a:rPr lang="en-US" b="1" dirty="0" smtClean="0"/>
              <a:t>Danish Khan</a:t>
            </a:r>
          </a:p>
          <a:p>
            <a:r>
              <a:rPr lang="en-US" sz="2000" dirty="0" smtClean="0"/>
              <a:t>Professor</a:t>
            </a:r>
          </a:p>
          <a:p>
            <a:r>
              <a:rPr lang="en-US" sz="2000" dirty="0" smtClean="0"/>
              <a:t>School of Computer Technology</a:t>
            </a:r>
          </a:p>
          <a:p>
            <a:r>
              <a:rPr lang="en-US" sz="2000" dirty="0" smtClean="0"/>
              <a:t>George Brown College, Casa Loma Campus</a:t>
            </a:r>
            <a:endParaRPr lang="en-US" sz="2000" dirty="0"/>
          </a:p>
        </p:txBody>
      </p:sp>
      <p:sp>
        <p:nvSpPr>
          <p:cNvPr id="4" name="Slide Number Placeholder 3"/>
          <p:cNvSpPr>
            <a:spLocks noGrp="1"/>
          </p:cNvSpPr>
          <p:nvPr>
            <p:ph type="sldNum" sz="quarter" idx="12"/>
          </p:nvPr>
        </p:nvSpPr>
        <p:spPr/>
        <p:txBody>
          <a:bodyPr/>
          <a:lstStyle/>
          <a:p>
            <a:fld id="{2147A394-642B-2B49-8619-699A6DD0CBD3}" type="slidenum">
              <a:rPr lang="en-US" smtClean="0"/>
              <a:t>1</a:t>
            </a:fld>
            <a:endParaRPr lang="en-US"/>
          </a:p>
        </p:txBody>
      </p:sp>
    </p:spTree>
    <p:extLst>
      <p:ext uri="{BB962C8B-B14F-4D97-AF65-F5344CB8AC3E}">
        <p14:creationId xmlns:p14="http://schemas.microsoft.com/office/powerpoint/2010/main" val="1671586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tretch>
            <a:fillRect/>
          </a:stretch>
        </p:blipFill>
        <p:spPr>
          <a:xfrm>
            <a:off x="1237481" y="323774"/>
            <a:ext cx="6817308" cy="5618782"/>
          </a:xfrm>
          <a:prstGeom prst="rect">
            <a:avLst/>
          </a:prstGeom>
        </p:spPr>
      </p:pic>
      <p:sp>
        <p:nvSpPr>
          <p:cNvPr id="6" name="TextBox 5"/>
          <p:cNvSpPr txBox="1"/>
          <p:nvPr/>
        </p:nvSpPr>
        <p:spPr>
          <a:xfrm>
            <a:off x="2905915" y="5942556"/>
            <a:ext cx="3548664" cy="369332"/>
          </a:xfrm>
          <a:prstGeom prst="rect">
            <a:avLst/>
          </a:prstGeom>
          <a:noFill/>
        </p:spPr>
        <p:txBody>
          <a:bodyPr wrap="none" rtlCol="0">
            <a:spAutoFit/>
          </a:bodyPr>
          <a:lstStyle/>
          <a:p>
            <a:r>
              <a:rPr lang="en-US" dirty="0" smtClean="0"/>
              <a:t>Cyber </a:t>
            </a:r>
            <a:r>
              <a:rPr lang="en-US" smtClean="0"/>
              <a:t>Kill Chain - Steps </a:t>
            </a:r>
            <a:r>
              <a:rPr lang="en-US" dirty="0" smtClean="0"/>
              <a:t>of an attack</a:t>
            </a:r>
            <a:endParaRPr lang="en-US" dirty="0"/>
          </a:p>
        </p:txBody>
      </p:sp>
      <p:sp>
        <p:nvSpPr>
          <p:cNvPr id="2" name="Slide Number Placeholder 1"/>
          <p:cNvSpPr>
            <a:spLocks noGrp="1"/>
          </p:cNvSpPr>
          <p:nvPr>
            <p:ph type="sldNum" sz="quarter" idx="12"/>
          </p:nvPr>
        </p:nvSpPr>
        <p:spPr/>
        <p:txBody>
          <a:bodyPr/>
          <a:lstStyle/>
          <a:p>
            <a:fld id="{2147A394-642B-2B49-8619-699A6DD0CBD3}" type="slidenum">
              <a:rPr lang="en-US" smtClean="0"/>
              <a:t>10</a:t>
            </a:fld>
            <a:endParaRPr lang="en-US"/>
          </a:p>
        </p:txBody>
      </p:sp>
    </p:spTree>
    <p:extLst>
      <p:ext uri="{BB962C8B-B14F-4D97-AF65-F5344CB8AC3E}">
        <p14:creationId xmlns:p14="http://schemas.microsoft.com/office/powerpoint/2010/main" val="3329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Defenses against attacks</a:t>
            </a:r>
            <a:endParaRPr lang="en-US" dirty="0"/>
          </a:p>
        </p:txBody>
      </p:sp>
      <p:sp>
        <p:nvSpPr>
          <p:cNvPr id="3" name="Content Placeholder 2"/>
          <p:cNvSpPr>
            <a:spLocks noGrp="1"/>
          </p:cNvSpPr>
          <p:nvPr>
            <p:ph idx="1"/>
          </p:nvPr>
        </p:nvSpPr>
        <p:spPr/>
        <p:txBody>
          <a:bodyPr/>
          <a:lstStyle/>
          <a:p>
            <a:r>
              <a:rPr lang="en-US" dirty="0" smtClean="0"/>
              <a:t>Layering</a:t>
            </a:r>
          </a:p>
          <a:p>
            <a:pPr lvl="1"/>
            <a:r>
              <a:rPr lang="en-US" dirty="0" smtClean="0"/>
              <a:t>The Crown Jewels of England, which are worn during coronations and important state functions, have a dollar value of over $32 million yet are virtually priceless as symbols of English culture.</a:t>
            </a:r>
          </a:p>
          <a:p>
            <a:pPr lvl="1"/>
            <a:r>
              <a:rPr lang="en-US" dirty="0" smtClean="0"/>
              <a:t>First layer – enclosed in a protective cases with 2-inch thick glass which is bullet-proof, smash-proof, and resistant to almost any outside force.</a:t>
            </a:r>
          </a:p>
          <a:p>
            <a:pPr lvl="1"/>
            <a:r>
              <a:rPr lang="en-US" dirty="0" smtClean="0"/>
              <a:t>Second layer - The cases are located in a special room with massive walls and sensors that can detect slight movements or vibrations.</a:t>
            </a:r>
          </a:p>
          <a:p>
            <a:pPr lvl="1"/>
            <a:r>
              <a:rPr lang="en-US" dirty="0" smtClean="0"/>
              <a:t>Third layer - The doors are 24/7 monitored by video cameras.</a:t>
            </a:r>
          </a:p>
          <a:p>
            <a:pPr lvl="1"/>
            <a:r>
              <a:rPr lang="en-US" dirty="0" smtClean="0"/>
              <a:t>Fourth layer - The room itself is surrounded by 24/7 physical security guards.</a:t>
            </a:r>
          </a:p>
          <a:p>
            <a:pPr lvl="1"/>
            <a:endParaRPr lang="en-US" dirty="0" smtClean="0"/>
          </a:p>
        </p:txBody>
      </p:sp>
      <p:sp>
        <p:nvSpPr>
          <p:cNvPr id="4" name="Slide Number Placeholder 3"/>
          <p:cNvSpPr>
            <a:spLocks noGrp="1"/>
          </p:cNvSpPr>
          <p:nvPr>
            <p:ph type="sldNum" sz="quarter" idx="12"/>
          </p:nvPr>
        </p:nvSpPr>
        <p:spPr/>
        <p:txBody>
          <a:bodyPr/>
          <a:lstStyle/>
          <a:p>
            <a:fld id="{2147A394-642B-2B49-8619-699A6DD0CBD3}" type="slidenum">
              <a:rPr lang="en-US" smtClean="0"/>
              <a:t>11</a:t>
            </a:fld>
            <a:endParaRPr lang="en-US"/>
          </a:p>
        </p:txBody>
      </p:sp>
    </p:spTree>
    <p:extLst>
      <p:ext uri="{BB962C8B-B14F-4D97-AF65-F5344CB8AC3E}">
        <p14:creationId xmlns:p14="http://schemas.microsoft.com/office/powerpoint/2010/main" val="15404663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Defenses against attacks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Limiting</a:t>
            </a:r>
          </a:p>
          <a:p>
            <a:pPr lvl="1"/>
            <a:r>
              <a:rPr lang="en-US" dirty="0" smtClean="0"/>
              <a:t>Only authorized personnel is </a:t>
            </a:r>
            <a:r>
              <a:rPr lang="en-US" dirty="0" err="1" smtClean="0"/>
              <a:t>authorzed</a:t>
            </a:r>
            <a:r>
              <a:rPr lang="en-US" dirty="0" smtClean="0"/>
              <a:t> to handle the jewels</a:t>
            </a:r>
          </a:p>
          <a:p>
            <a:r>
              <a:rPr lang="en-US" dirty="0" smtClean="0"/>
              <a:t>Diversity</a:t>
            </a:r>
          </a:p>
          <a:p>
            <a:pPr lvl="1"/>
            <a:r>
              <a:rPr lang="en-US" dirty="0" smtClean="0"/>
              <a:t>When using layers of security, the layers also must be different (diverse).</a:t>
            </a:r>
          </a:p>
          <a:p>
            <a:pPr lvl="1"/>
            <a:r>
              <a:rPr lang="en-US" dirty="0" smtClean="0"/>
              <a:t>Attackers cannot use the same technique to break through all the layers.</a:t>
            </a:r>
          </a:p>
          <a:p>
            <a:r>
              <a:rPr lang="en-US" dirty="0" smtClean="0"/>
              <a:t>Obscurity</a:t>
            </a:r>
          </a:p>
          <a:p>
            <a:pPr lvl="1"/>
            <a:r>
              <a:rPr lang="en-US" dirty="0" smtClean="0"/>
              <a:t>Obscuring security guard shift time changes to prevent attacks during shift change</a:t>
            </a:r>
          </a:p>
          <a:p>
            <a:r>
              <a:rPr lang="en-US" dirty="0" smtClean="0"/>
              <a:t>Simplicity</a:t>
            </a:r>
          </a:p>
          <a:p>
            <a:pPr lvl="1"/>
            <a:r>
              <a:rPr lang="en-US" dirty="0" smtClean="0"/>
              <a:t>A security guard who does not understand how motion detectors interact with infrared trip lights may not know what to do when one system alarm shows an intruder but the other does not.</a:t>
            </a:r>
          </a:p>
          <a:p>
            <a:pPr lvl="1"/>
            <a:r>
              <a:rPr lang="en-US" dirty="0" smtClean="0"/>
              <a:t>Often very hard or impossible to apply</a:t>
            </a:r>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12</a:t>
            </a:fld>
            <a:endParaRPr lang="en-US"/>
          </a:p>
        </p:txBody>
      </p:sp>
    </p:spTree>
    <p:extLst>
      <p:ext uri="{BB962C8B-B14F-4D97-AF65-F5344CB8AC3E}">
        <p14:creationId xmlns:p14="http://schemas.microsoft.com/office/powerpoint/2010/main" val="5548945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Attacks against information security have grown exponentially - no computer system is immune from attacks or can be considered completely secure.</a:t>
            </a:r>
          </a:p>
          <a:p>
            <a:r>
              <a:rPr lang="en-US" dirty="0"/>
              <a:t>The main goals of information security are to prevent data theft, thwart identify theft, avoid the legal consequences of not securing information, maintain productivity, and foil cyberterrorism.</a:t>
            </a:r>
            <a:endParaRPr lang="en-US" dirty="0" smtClean="0"/>
          </a:p>
          <a:p>
            <a:r>
              <a:rPr lang="en-US" dirty="0" smtClean="0"/>
              <a:t>It is difficult to defend against today’s attacks for reasons like virtual devices connected to the Internet, the speed of the attacks, greater sophistication of attacks, the availability, simplicity of attack tools, etc.</a:t>
            </a:r>
          </a:p>
          <a:p>
            <a:r>
              <a:rPr lang="en-US" dirty="0" smtClean="0"/>
              <a:t>Seven general steps make up an attack and five fundamental security principles: layering, limiting, diversity, obscurity, and simplicity.</a:t>
            </a:r>
          </a:p>
          <a:p>
            <a:endParaRPr lang="en-US" dirty="0" smtClean="0"/>
          </a:p>
          <a:p>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13</a:t>
            </a:fld>
            <a:endParaRPr lang="en-US"/>
          </a:p>
        </p:txBody>
      </p:sp>
    </p:spTree>
    <p:extLst>
      <p:ext uri="{BB962C8B-B14F-4D97-AF65-F5344CB8AC3E}">
        <p14:creationId xmlns:p14="http://schemas.microsoft.com/office/powerpoint/2010/main" val="1738437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r>
              <a:rPr lang="en-US" dirty="0"/>
              <a:t>Describe the challenges of securing </a:t>
            </a:r>
            <a:r>
              <a:rPr lang="en-US" dirty="0" smtClean="0"/>
              <a:t>information</a:t>
            </a:r>
          </a:p>
          <a:p>
            <a:r>
              <a:rPr lang="en-US" dirty="0"/>
              <a:t>Define information security and explain why it is </a:t>
            </a:r>
            <a:r>
              <a:rPr lang="en-US" dirty="0" smtClean="0"/>
              <a:t>important</a:t>
            </a:r>
          </a:p>
          <a:p>
            <a:r>
              <a:rPr lang="en-US" dirty="0"/>
              <a:t>Identify the types of attackers that are common </a:t>
            </a:r>
            <a:r>
              <a:rPr lang="en-US" dirty="0" smtClean="0"/>
              <a:t>today</a:t>
            </a:r>
          </a:p>
          <a:p>
            <a:r>
              <a:rPr lang="en-US" dirty="0"/>
              <a:t>List the basic steps of an </a:t>
            </a:r>
            <a:r>
              <a:rPr lang="en-US" dirty="0" smtClean="0"/>
              <a:t>attack</a:t>
            </a:r>
          </a:p>
          <a:p>
            <a:r>
              <a:rPr lang="en-US" dirty="0"/>
              <a:t>Describe the five basic principles of defense</a:t>
            </a:r>
          </a:p>
        </p:txBody>
      </p:sp>
      <p:sp>
        <p:nvSpPr>
          <p:cNvPr id="4" name="Slide Number Placeholder 3"/>
          <p:cNvSpPr>
            <a:spLocks noGrp="1"/>
          </p:cNvSpPr>
          <p:nvPr>
            <p:ph type="sldNum" sz="quarter" idx="12"/>
          </p:nvPr>
        </p:nvSpPr>
        <p:spPr/>
        <p:txBody>
          <a:bodyPr/>
          <a:lstStyle/>
          <a:p>
            <a:fld id="{2147A394-642B-2B49-8619-699A6DD0CBD3}" type="slidenum">
              <a:rPr lang="en-US" smtClean="0"/>
              <a:t>2</a:t>
            </a:fld>
            <a:endParaRPr lang="en-US"/>
          </a:p>
        </p:txBody>
      </p:sp>
    </p:spTree>
    <p:extLst>
      <p:ext uri="{BB962C8B-B14F-4D97-AF65-F5344CB8AC3E}">
        <p14:creationId xmlns:p14="http://schemas.microsoft.com/office/powerpoint/2010/main" val="12787053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3942144" cy="1325563"/>
          </a:xfrm>
        </p:spPr>
        <p:txBody>
          <a:bodyPr/>
          <a:lstStyle/>
          <a:p>
            <a:r>
              <a:rPr lang="en-US" dirty="0" smtClean="0"/>
              <a:t>Today’s attacks</a:t>
            </a:r>
            <a:endParaRPr lang="en-US" dirty="0"/>
          </a:p>
        </p:txBody>
      </p:sp>
      <p:pic>
        <p:nvPicPr>
          <p:cNvPr id="5" name="Picture 4"/>
          <p:cNvPicPr>
            <a:picLocks noChangeAspect="1"/>
          </p:cNvPicPr>
          <p:nvPr/>
        </p:nvPicPr>
        <p:blipFill>
          <a:blip r:embed="rId2"/>
          <a:stretch>
            <a:fillRect/>
          </a:stretch>
        </p:blipFill>
        <p:spPr>
          <a:xfrm>
            <a:off x="5464716" y="365125"/>
            <a:ext cx="5889083" cy="5283843"/>
          </a:xfrm>
          <a:prstGeom prst="rect">
            <a:avLst/>
          </a:prstGeom>
        </p:spPr>
      </p:pic>
      <p:sp>
        <p:nvSpPr>
          <p:cNvPr id="3" name="Slide Number Placeholder 2"/>
          <p:cNvSpPr>
            <a:spLocks noGrp="1"/>
          </p:cNvSpPr>
          <p:nvPr>
            <p:ph type="sldNum" sz="quarter" idx="12"/>
          </p:nvPr>
        </p:nvSpPr>
        <p:spPr/>
        <p:txBody>
          <a:bodyPr/>
          <a:lstStyle/>
          <a:p>
            <a:fld id="{2147A394-642B-2B49-8619-699A6DD0CBD3}" type="slidenum">
              <a:rPr lang="en-US" smtClean="0"/>
              <a:t>3</a:t>
            </a:fld>
            <a:endParaRPr lang="en-US"/>
          </a:p>
        </p:txBody>
      </p:sp>
    </p:spTree>
    <p:extLst>
      <p:ext uri="{BB962C8B-B14F-4D97-AF65-F5344CB8AC3E}">
        <p14:creationId xmlns:p14="http://schemas.microsoft.com/office/powerpoint/2010/main" val="10301470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a:t>
            </a:r>
            <a:endParaRPr lang="en-US" dirty="0"/>
          </a:p>
        </p:txBody>
      </p:sp>
      <p:graphicFrame>
        <p:nvGraphicFramePr>
          <p:cNvPr id="6" name="Content Placeholder 5"/>
          <p:cNvGraphicFramePr>
            <a:graphicFrameLocks noGrp="1"/>
          </p:cNvGraphicFramePr>
          <p:nvPr>
            <p:ph idx="1"/>
            <p:extLst/>
          </p:nvPr>
        </p:nvGraphicFramePr>
        <p:xfrm>
          <a:off x="838200" y="1489959"/>
          <a:ext cx="10515600" cy="2225040"/>
        </p:xfrm>
        <a:graphic>
          <a:graphicData uri="http://schemas.openxmlformats.org/drawingml/2006/table">
            <a:tbl>
              <a:tblPr firstRow="1" bandRow="1">
                <a:tableStyleId>{5C22544A-7EE6-4342-B048-85BDC9FD1C3A}</a:tableStyleId>
              </a:tblPr>
              <a:tblGrid>
                <a:gridCol w="5257800"/>
                <a:gridCol w="5257800"/>
              </a:tblGrid>
              <a:tr h="370840">
                <a:tc>
                  <a:txBody>
                    <a:bodyPr/>
                    <a:lstStyle/>
                    <a:p>
                      <a:r>
                        <a:rPr lang="en-US" dirty="0" smtClean="0"/>
                        <a:t>Reasons</a:t>
                      </a:r>
                      <a:endParaRPr lang="en-US" dirty="0"/>
                    </a:p>
                  </a:txBody>
                  <a:tcPr/>
                </a:tc>
                <a:tc>
                  <a:txBody>
                    <a:bodyPr/>
                    <a:lstStyle/>
                    <a:p>
                      <a:r>
                        <a:rPr lang="en-US" dirty="0" smtClean="0"/>
                        <a:t>Reasons</a:t>
                      </a:r>
                      <a:endParaRPr lang="en-US" dirty="0"/>
                    </a:p>
                  </a:txBody>
                  <a:tcPr/>
                </a:tc>
              </a:tr>
              <a:tr h="370840">
                <a:tc>
                  <a:txBody>
                    <a:bodyPr/>
                    <a:lstStyle/>
                    <a:p>
                      <a:r>
                        <a:rPr lang="en-US" dirty="0" smtClean="0"/>
                        <a:t>Universally</a:t>
                      </a:r>
                      <a:r>
                        <a:rPr lang="en-US" baseline="0" dirty="0" smtClean="0"/>
                        <a:t> connected devices</a:t>
                      </a:r>
                      <a:endParaRPr lang="en-US" dirty="0"/>
                    </a:p>
                  </a:txBody>
                  <a:tcPr/>
                </a:tc>
                <a:tc>
                  <a:txBody>
                    <a:bodyPr/>
                    <a:lstStyle/>
                    <a:p>
                      <a:r>
                        <a:rPr lang="en-US" dirty="0" smtClean="0"/>
                        <a:t>Increased</a:t>
                      </a:r>
                      <a:r>
                        <a:rPr lang="en-US" baseline="0" dirty="0" smtClean="0"/>
                        <a:t> speed of attacks</a:t>
                      </a:r>
                      <a:endParaRPr lang="en-US" dirty="0"/>
                    </a:p>
                  </a:txBody>
                  <a:tcPr/>
                </a:tc>
              </a:tr>
              <a:tr h="370840">
                <a:tc>
                  <a:txBody>
                    <a:bodyPr/>
                    <a:lstStyle/>
                    <a:p>
                      <a:r>
                        <a:rPr lang="en-US" dirty="0" smtClean="0"/>
                        <a:t>Greater speed of attacks</a:t>
                      </a:r>
                      <a:endParaRPr lang="en-US" dirty="0"/>
                    </a:p>
                  </a:txBody>
                  <a:tcPr/>
                </a:tc>
                <a:tc>
                  <a:txBody>
                    <a:bodyPr/>
                    <a:lstStyle/>
                    <a:p>
                      <a:r>
                        <a:rPr lang="en-US" dirty="0" smtClean="0"/>
                        <a:t>Greater sophistication of attacks</a:t>
                      </a:r>
                      <a:endParaRPr lang="en-US" dirty="0"/>
                    </a:p>
                  </a:txBody>
                  <a:tcPr/>
                </a:tc>
              </a:tr>
              <a:tr h="370840">
                <a:tc>
                  <a:txBody>
                    <a:bodyPr/>
                    <a:lstStyle/>
                    <a:p>
                      <a:r>
                        <a:rPr lang="en-US" dirty="0" smtClean="0"/>
                        <a:t>Availability and simplicity of attack</a:t>
                      </a:r>
                      <a:endParaRPr lang="en-US" dirty="0"/>
                    </a:p>
                  </a:txBody>
                  <a:tcPr/>
                </a:tc>
                <a:tc>
                  <a:txBody>
                    <a:bodyPr/>
                    <a:lstStyle/>
                    <a:p>
                      <a:r>
                        <a:rPr lang="en-US" dirty="0" smtClean="0"/>
                        <a:t>Faster detection of</a:t>
                      </a:r>
                      <a:r>
                        <a:rPr lang="en-US" baseline="0" dirty="0" smtClean="0"/>
                        <a:t> vulnerabilities</a:t>
                      </a:r>
                      <a:endParaRPr lang="en-US" dirty="0"/>
                    </a:p>
                  </a:txBody>
                  <a:tcPr/>
                </a:tc>
              </a:tr>
              <a:tr h="370840">
                <a:tc>
                  <a:txBody>
                    <a:bodyPr/>
                    <a:lstStyle/>
                    <a:p>
                      <a:r>
                        <a:rPr lang="en-US" dirty="0" smtClean="0"/>
                        <a:t>Delays in security</a:t>
                      </a:r>
                      <a:r>
                        <a:rPr lang="en-US" baseline="0" dirty="0" smtClean="0"/>
                        <a:t> updating</a:t>
                      </a:r>
                      <a:endParaRPr lang="en-US" dirty="0"/>
                    </a:p>
                  </a:txBody>
                  <a:tcPr/>
                </a:tc>
                <a:tc>
                  <a:txBody>
                    <a:bodyPr/>
                    <a:lstStyle/>
                    <a:p>
                      <a:r>
                        <a:rPr lang="en-US" dirty="0" smtClean="0"/>
                        <a:t>Weak security update distribution</a:t>
                      </a:r>
                      <a:endParaRPr lang="en-US" dirty="0"/>
                    </a:p>
                  </a:txBody>
                  <a:tcPr/>
                </a:tc>
              </a:tr>
              <a:tr h="370840">
                <a:tc>
                  <a:txBody>
                    <a:bodyPr/>
                    <a:lstStyle/>
                    <a:p>
                      <a:r>
                        <a:rPr lang="en-US" dirty="0" smtClean="0"/>
                        <a:t>Distributed attacks</a:t>
                      </a:r>
                      <a:endParaRPr lang="en-US" dirty="0"/>
                    </a:p>
                  </a:txBody>
                  <a:tcPr/>
                </a:tc>
                <a:tc>
                  <a:txBody>
                    <a:bodyPr/>
                    <a:lstStyle/>
                    <a:p>
                      <a:r>
                        <a:rPr lang="en-US" dirty="0" smtClean="0"/>
                        <a:t>BOYD &amp; User</a:t>
                      </a:r>
                      <a:r>
                        <a:rPr lang="en-US" baseline="0" dirty="0" smtClean="0"/>
                        <a:t> confusion</a:t>
                      </a:r>
                      <a:endParaRPr lang="en-US" dirty="0"/>
                    </a:p>
                  </a:txBody>
                  <a:tcPr/>
                </a:tc>
              </a:tr>
            </a:tbl>
          </a:graphicData>
        </a:graphic>
      </p:graphicFrame>
      <p:pic>
        <p:nvPicPr>
          <p:cNvPr id="7" name="Content Placeholder 3"/>
          <p:cNvPicPr>
            <a:picLocks noChangeAspect="1"/>
          </p:cNvPicPr>
          <p:nvPr/>
        </p:nvPicPr>
        <p:blipFill>
          <a:blip r:embed="rId2"/>
          <a:stretch>
            <a:fillRect/>
          </a:stretch>
        </p:blipFill>
        <p:spPr>
          <a:xfrm>
            <a:off x="838200" y="3854370"/>
            <a:ext cx="5531018" cy="2783351"/>
          </a:xfrm>
          <a:prstGeom prst="rect">
            <a:avLst/>
          </a:prstGeom>
        </p:spPr>
      </p:pic>
      <p:sp>
        <p:nvSpPr>
          <p:cNvPr id="8" name="TextBox 7"/>
          <p:cNvSpPr txBox="1"/>
          <p:nvPr/>
        </p:nvSpPr>
        <p:spPr>
          <a:xfrm>
            <a:off x="2761059" y="4350465"/>
            <a:ext cx="3622876" cy="646331"/>
          </a:xfrm>
          <a:prstGeom prst="rect">
            <a:avLst/>
          </a:prstGeom>
          <a:noFill/>
        </p:spPr>
        <p:txBody>
          <a:bodyPr wrap="square" rtlCol="0">
            <a:spAutoFit/>
          </a:bodyPr>
          <a:lstStyle/>
          <a:p>
            <a:r>
              <a:rPr lang="en-US" dirty="0" smtClean="0"/>
              <a:t>Increased security is often inversely </a:t>
            </a:r>
            <a:r>
              <a:rPr lang="en-US" dirty="0" err="1" smtClean="0"/>
              <a:t>proportionaly</a:t>
            </a:r>
            <a:r>
              <a:rPr lang="en-US" dirty="0" smtClean="0"/>
              <a:t> to convenience</a:t>
            </a:r>
            <a:endParaRPr lang="en-US" dirty="0"/>
          </a:p>
        </p:txBody>
      </p:sp>
      <p:sp>
        <p:nvSpPr>
          <p:cNvPr id="3" name="Slide Number Placeholder 2"/>
          <p:cNvSpPr>
            <a:spLocks noGrp="1"/>
          </p:cNvSpPr>
          <p:nvPr>
            <p:ph type="sldNum" sz="quarter" idx="12"/>
          </p:nvPr>
        </p:nvSpPr>
        <p:spPr/>
        <p:txBody>
          <a:bodyPr/>
          <a:lstStyle/>
          <a:p>
            <a:fld id="{2147A394-642B-2B49-8619-699A6DD0CBD3}" type="slidenum">
              <a:rPr lang="en-US" smtClean="0"/>
              <a:t>4</a:t>
            </a:fld>
            <a:endParaRPr lang="en-US"/>
          </a:p>
        </p:txBody>
      </p:sp>
    </p:spTree>
    <p:extLst>
      <p:ext uri="{BB962C8B-B14F-4D97-AF65-F5344CB8AC3E}">
        <p14:creationId xmlns:p14="http://schemas.microsoft.com/office/powerpoint/2010/main" val="668088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Information Security</a:t>
            </a:r>
            <a:endParaRPr lang="en-US" dirty="0"/>
          </a:p>
        </p:txBody>
      </p:sp>
      <p:sp>
        <p:nvSpPr>
          <p:cNvPr id="3" name="Content Placeholder 2"/>
          <p:cNvSpPr>
            <a:spLocks noGrp="1"/>
          </p:cNvSpPr>
          <p:nvPr>
            <p:ph idx="1"/>
          </p:nvPr>
        </p:nvSpPr>
        <p:spPr/>
        <p:txBody>
          <a:bodyPr/>
          <a:lstStyle/>
          <a:p>
            <a:r>
              <a:rPr lang="en-US" dirty="0" smtClean="0"/>
              <a:t>Confidentiality – authorized parties can access information</a:t>
            </a:r>
          </a:p>
          <a:p>
            <a:r>
              <a:rPr lang="en-US" dirty="0" smtClean="0"/>
              <a:t>Integrity – Correction information and no alteration</a:t>
            </a:r>
          </a:p>
          <a:p>
            <a:r>
              <a:rPr lang="en-US" dirty="0" err="1" smtClean="0"/>
              <a:t>Availabilty</a:t>
            </a:r>
            <a:r>
              <a:rPr lang="en-US" dirty="0" smtClean="0"/>
              <a:t> – Data is accessible to authorized users</a:t>
            </a:r>
          </a:p>
          <a:p>
            <a:r>
              <a:rPr lang="en-US" dirty="0" smtClean="0"/>
              <a:t>Authentication – Genuine person not an imposer</a:t>
            </a:r>
          </a:p>
          <a:p>
            <a:r>
              <a:rPr lang="en-US" dirty="0" smtClean="0"/>
              <a:t>Authorization – Permission or approval to specific resources</a:t>
            </a:r>
          </a:p>
          <a:p>
            <a:r>
              <a:rPr lang="en-US" dirty="0" smtClean="0"/>
              <a:t>Accounting – Tracking of events</a:t>
            </a:r>
          </a:p>
          <a:p>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5</a:t>
            </a:fld>
            <a:endParaRPr lang="en-US"/>
          </a:p>
        </p:txBody>
      </p:sp>
    </p:spTree>
    <p:extLst>
      <p:ext uri="{BB962C8B-B14F-4D97-AF65-F5344CB8AC3E}">
        <p14:creationId xmlns:p14="http://schemas.microsoft.com/office/powerpoint/2010/main" val="15230306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Information security analogy</a:t>
            </a:r>
            <a:endParaRPr lang="en-US" dirty="0"/>
          </a:p>
        </p:txBody>
      </p:sp>
      <p:pic>
        <p:nvPicPr>
          <p:cNvPr id="4" name="Content Placeholder 3"/>
          <p:cNvPicPr>
            <a:picLocks noGrp="1" noChangeAspect="1"/>
          </p:cNvPicPr>
          <p:nvPr>
            <p:ph idx="1"/>
          </p:nvPr>
        </p:nvPicPr>
        <p:blipFill>
          <a:blip r:embed="rId2"/>
          <a:stretch>
            <a:fillRect/>
          </a:stretch>
        </p:blipFill>
        <p:spPr>
          <a:xfrm>
            <a:off x="2159000" y="2122498"/>
            <a:ext cx="7874000" cy="3479800"/>
          </a:xfrm>
          <a:prstGeom prst="rect">
            <a:avLst/>
          </a:prstGeom>
        </p:spPr>
      </p:pic>
      <p:sp>
        <p:nvSpPr>
          <p:cNvPr id="3" name="Slide Number Placeholder 2"/>
          <p:cNvSpPr>
            <a:spLocks noGrp="1"/>
          </p:cNvSpPr>
          <p:nvPr>
            <p:ph type="sldNum" sz="quarter" idx="12"/>
          </p:nvPr>
        </p:nvSpPr>
        <p:spPr/>
        <p:txBody>
          <a:bodyPr/>
          <a:lstStyle/>
          <a:p>
            <a:fld id="{2147A394-642B-2B49-8619-699A6DD0CBD3}" type="slidenum">
              <a:rPr lang="en-US" smtClean="0"/>
              <a:t>6</a:t>
            </a:fld>
            <a:endParaRPr lang="en-US"/>
          </a:p>
        </p:txBody>
      </p:sp>
    </p:spTree>
    <p:extLst>
      <p:ext uri="{BB962C8B-B14F-4D97-AF65-F5344CB8AC3E}">
        <p14:creationId xmlns:p14="http://schemas.microsoft.com/office/powerpoint/2010/main" val="1719369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Risk</a:t>
            </a:r>
            <a:endParaRPr lang="en-US" dirty="0"/>
          </a:p>
        </p:txBody>
      </p:sp>
      <p:sp>
        <p:nvSpPr>
          <p:cNvPr id="3" name="Content Placeholder 2"/>
          <p:cNvSpPr>
            <a:spLocks noGrp="1"/>
          </p:cNvSpPr>
          <p:nvPr>
            <p:ph idx="1"/>
          </p:nvPr>
        </p:nvSpPr>
        <p:spPr>
          <a:xfrm>
            <a:off x="838200" y="1825625"/>
            <a:ext cx="3814823" cy="4351338"/>
          </a:xfrm>
        </p:spPr>
        <p:txBody>
          <a:bodyPr/>
          <a:lstStyle/>
          <a:p>
            <a:r>
              <a:rPr lang="en-US" dirty="0" smtClean="0"/>
              <a:t>A risk is a situation that involves exposure to some type of danger.</a:t>
            </a:r>
          </a:p>
          <a:p>
            <a:pPr lvl="1"/>
            <a:r>
              <a:rPr lang="en-US" dirty="0" smtClean="0"/>
              <a:t>Risk avoidance</a:t>
            </a:r>
          </a:p>
          <a:p>
            <a:pPr lvl="1"/>
            <a:r>
              <a:rPr lang="en-US" dirty="0" smtClean="0"/>
              <a:t>Risk acceptance</a:t>
            </a:r>
          </a:p>
          <a:p>
            <a:pPr lvl="1"/>
            <a:r>
              <a:rPr lang="en-US" dirty="0" smtClean="0"/>
              <a:t>Risk mitigation</a:t>
            </a:r>
          </a:p>
          <a:p>
            <a:pPr lvl="1"/>
            <a:r>
              <a:rPr lang="en-US" dirty="0" smtClean="0"/>
              <a:t>Deterrence</a:t>
            </a:r>
          </a:p>
          <a:p>
            <a:pPr lvl="1"/>
            <a:r>
              <a:rPr lang="en-US" dirty="0" smtClean="0"/>
              <a:t>Transference</a:t>
            </a:r>
          </a:p>
          <a:p>
            <a:pPr lvl="1"/>
            <a:endParaRPr lang="en-US" dirty="0"/>
          </a:p>
        </p:txBody>
      </p:sp>
      <p:pic>
        <p:nvPicPr>
          <p:cNvPr id="4" name="Picture 3"/>
          <p:cNvPicPr>
            <a:picLocks noChangeAspect="1"/>
          </p:cNvPicPr>
          <p:nvPr/>
        </p:nvPicPr>
        <p:blipFill>
          <a:blip r:embed="rId2"/>
          <a:stretch>
            <a:fillRect/>
          </a:stretch>
        </p:blipFill>
        <p:spPr>
          <a:xfrm>
            <a:off x="5071014" y="623226"/>
            <a:ext cx="6839335" cy="2404798"/>
          </a:xfrm>
          <a:prstGeom prst="rect">
            <a:avLst/>
          </a:prstGeom>
        </p:spPr>
      </p:pic>
      <p:sp>
        <p:nvSpPr>
          <p:cNvPr id="5" name="TextBox 4"/>
          <p:cNvSpPr txBox="1"/>
          <p:nvPr/>
        </p:nvSpPr>
        <p:spPr>
          <a:xfrm>
            <a:off x="7083707" y="3286125"/>
            <a:ext cx="3334054" cy="369332"/>
          </a:xfrm>
          <a:prstGeom prst="rect">
            <a:avLst/>
          </a:prstGeom>
          <a:noFill/>
        </p:spPr>
        <p:txBody>
          <a:bodyPr wrap="none" rtlCol="0">
            <a:spAutoFit/>
          </a:bodyPr>
          <a:lstStyle/>
          <a:p>
            <a:r>
              <a:rPr lang="en-US" dirty="0" smtClean="0"/>
              <a:t>Information security terminology</a:t>
            </a:r>
            <a:endParaRPr lang="en-US" dirty="0"/>
          </a:p>
        </p:txBody>
      </p:sp>
      <p:sp>
        <p:nvSpPr>
          <p:cNvPr id="6" name="Slide Number Placeholder 5"/>
          <p:cNvSpPr>
            <a:spLocks noGrp="1"/>
          </p:cNvSpPr>
          <p:nvPr>
            <p:ph type="sldNum" sz="quarter" idx="12"/>
          </p:nvPr>
        </p:nvSpPr>
        <p:spPr/>
        <p:txBody>
          <a:bodyPr/>
          <a:lstStyle/>
          <a:p>
            <a:fld id="{2147A394-642B-2B49-8619-699A6DD0CBD3}" type="slidenum">
              <a:rPr lang="en-US" smtClean="0"/>
              <a:t>7</a:t>
            </a:fld>
            <a:endParaRPr lang="en-US"/>
          </a:p>
        </p:txBody>
      </p:sp>
    </p:spTree>
    <p:extLst>
      <p:ext uri="{BB962C8B-B14F-4D97-AF65-F5344CB8AC3E}">
        <p14:creationId xmlns:p14="http://schemas.microsoft.com/office/powerpoint/2010/main" val="903232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are attackers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Cybercriminals – Launch attacks against other users and their computers</a:t>
            </a:r>
          </a:p>
          <a:p>
            <a:r>
              <a:rPr lang="en-US" dirty="0" smtClean="0"/>
              <a:t>Script Kiddies – Attack computers with limited knowledge of computer and network</a:t>
            </a:r>
          </a:p>
          <a:p>
            <a:r>
              <a:rPr lang="en-US" dirty="0" smtClean="0"/>
              <a:t>Brokers – Individuals who uncover vulnerabilities and sell them to the highest bidder</a:t>
            </a:r>
          </a:p>
          <a:p>
            <a:r>
              <a:rPr lang="en-US" dirty="0" smtClean="0"/>
              <a:t>Insiders – Employees, contractors and/or business partners</a:t>
            </a:r>
          </a:p>
          <a:p>
            <a:r>
              <a:rPr lang="en-US" dirty="0" err="1" smtClean="0"/>
              <a:t>Cyberterroists</a:t>
            </a:r>
            <a:r>
              <a:rPr lang="en-US" dirty="0" smtClean="0"/>
              <a:t> – Ideological motivated, attacking for the sake of their principles or beliefs</a:t>
            </a:r>
          </a:p>
          <a:p>
            <a:r>
              <a:rPr lang="en-US" dirty="0" err="1" smtClean="0"/>
              <a:t>Hactivisits</a:t>
            </a:r>
            <a:r>
              <a:rPr lang="en-US" dirty="0" smtClean="0"/>
              <a:t> – Breaking into a website and changing contents against those who oppose attacker’s beliefs</a:t>
            </a:r>
          </a:p>
          <a:p>
            <a:r>
              <a:rPr lang="en-US" dirty="0" smtClean="0"/>
              <a:t>State-sponsored attackers – Spy on citizens, disrupt foreign government</a:t>
            </a:r>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8</a:t>
            </a:fld>
            <a:endParaRPr lang="en-US"/>
          </a:p>
        </p:txBody>
      </p:sp>
    </p:spTree>
    <p:extLst>
      <p:ext uri="{BB962C8B-B14F-4D97-AF65-F5344CB8AC3E}">
        <p14:creationId xmlns:p14="http://schemas.microsoft.com/office/powerpoint/2010/main" val="66189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Attacks and Defenses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Kill chain - A kill chain is a military term used to describe the systematic process to target and engage an enemy.</a:t>
            </a:r>
          </a:p>
          <a:p>
            <a:pPr marL="514350" indent="-514350">
              <a:buFont typeface="+mj-lt"/>
              <a:buAutoNum type="arabicPeriod"/>
            </a:pPr>
            <a:r>
              <a:rPr lang="en-US" dirty="0" smtClean="0"/>
              <a:t>Reconnaissance – Probe for any information about the system</a:t>
            </a:r>
          </a:p>
          <a:p>
            <a:pPr marL="514350" indent="-514350">
              <a:buFont typeface="+mj-lt"/>
              <a:buAutoNum type="arabicPeriod"/>
            </a:pPr>
            <a:r>
              <a:rPr lang="en-US" dirty="0" err="1" smtClean="0"/>
              <a:t>Weaponization</a:t>
            </a:r>
            <a:r>
              <a:rPr lang="en-US" dirty="0" smtClean="0"/>
              <a:t> – Create an exploit (like a virus) and packages into a </a:t>
            </a:r>
            <a:r>
              <a:rPr lang="en-US" dirty="0" err="1" smtClean="0"/>
              <a:t>delievrable</a:t>
            </a:r>
            <a:r>
              <a:rPr lang="en-US" dirty="0" smtClean="0"/>
              <a:t> payload</a:t>
            </a:r>
          </a:p>
          <a:p>
            <a:pPr marL="514350" indent="-514350">
              <a:buFont typeface="+mj-lt"/>
              <a:buAutoNum type="arabicPeriod"/>
            </a:pPr>
            <a:r>
              <a:rPr lang="en-US" dirty="0" smtClean="0"/>
              <a:t>Delivery – Email attachment or through an infected web server</a:t>
            </a:r>
          </a:p>
          <a:p>
            <a:pPr marL="514350" indent="-514350">
              <a:buFont typeface="+mj-lt"/>
              <a:buAutoNum type="arabicPeriod"/>
            </a:pPr>
            <a:r>
              <a:rPr lang="en-US" dirty="0" smtClean="0"/>
              <a:t>Exploitation – Triggers the intruder’s exploit</a:t>
            </a:r>
          </a:p>
          <a:p>
            <a:pPr marL="514350" indent="-514350">
              <a:buFont typeface="+mj-lt"/>
              <a:buAutoNum type="arabicPeriod"/>
            </a:pPr>
            <a:r>
              <a:rPr lang="en-US" dirty="0" smtClean="0"/>
              <a:t>Installation – Weapon is installed to attack the computer or install a backdoor</a:t>
            </a:r>
          </a:p>
          <a:p>
            <a:pPr marL="514350" indent="-514350">
              <a:buFont typeface="+mj-lt"/>
              <a:buAutoNum type="arabicPeriod"/>
            </a:pPr>
            <a:r>
              <a:rPr lang="en-US" dirty="0" smtClean="0"/>
              <a:t>Command and control – Remotely controlled by the attacker</a:t>
            </a:r>
          </a:p>
          <a:p>
            <a:pPr marL="514350" indent="-514350">
              <a:buFont typeface="+mj-lt"/>
              <a:buAutoNum type="arabicPeriod"/>
            </a:pPr>
            <a:r>
              <a:rPr lang="en-US" dirty="0" smtClean="0"/>
              <a:t>Action on objectives – Achieve original objectives – stealing user passwords or launch attack against other computers</a:t>
            </a:r>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9</a:t>
            </a:fld>
            <a:endParaRPr lang="en-US"/>
          </a:p>
        </p:txBody>
      </p:sp>
    </p:spTree>
    <p:extLst>
      <p:ext uri="{BB962C8B-B14F-4D97-AF65-F5344CB8AC3E}">
        <p14:creationId xmlns:p14="http://schemas.microsoft.com/office/powerpoint/2010/main" val="425484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725</Words>
  <Application>Microsoft Macintosh PowerPoint</Application>
  <PresentationFormat>Widescreen</PresentationFormat>
  <Paragraphs>99</Paragraphs>
  <Slides>13</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Introduction to Security</vt:lpstr>
      <vt:lpstr>Objectives</vt:lpstr>
      <vt:lpstr>Today’s attacks</vt:lpstr>
      <vt:lpstr>Challenges</vt:lpstr>
      <vt:lpstr>Information Security</vt:lpstr>
      <vt:lpstr>Information security analogy</vt:lpstr>
      <vt:lpstr>Risk</vt:lpstr>
      <vt:lpstr>Who are attackers</vt:lpstr>
      <vt:lpstr>Attacks and Defenses</vt:lpstr>
      <vt:lpstr>PowerPoint Presentation</vt:lpstr>
      <vt:lpstr>Defenses against attacks</vt:lpstr>
      <vt:lpstr>Defenses against attacks</vt:lpstr>
      <vt:lpstr>Summary</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Security</dc:title>
  <dc:creator>Danish Khan</dc:creator>
  <cp:lastModifiedBy>Danish Khan</cp:lastModifiedBy>
  <cp:revision>1</cp:revision>
  <dcterms:created xsi:type="dcterms:W3CDTF">2016-12-12T13:10:49Z</dcterms:created>
  <dcterms:modified xsi:type="dcterms:W3CDTF">2016-12-12T13:11:08Z</dcterms:modified>
</cp:coreProperties>
</file>

<file path=docProps/thumbnail.jpeg>
</file>